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76" r:id="rId9"/>
    <p:sldId id="277" r:id="rId10"/>
    <p:sldId id="269" r:id="rId11"/>
    <p:sldId id="268" r:id="rId12"/>
    <p:sldId id="271" r:id="rId13"/>
    <p:sldId id="273" r:id="rId14"/>
    <p:sldId id="275" r:id="rId15"/>
    <p:sldId id="278" r:id="rId16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8"/>
      <p:bold r:id="rId19"/>
      <p:italic r:id="rId20"/>
      <p:boldItalic r:id="rId21"/>
    </p:embeddedFont>
    <p:embeddedFont>
      <p:font typeface="Raleway" panose="020B0503030101060003" pitchFamily="34" charset="77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694"/>
  </p:normalViewPr>
  <p:slideViewPr>
    <p:cSldViewPr snapToGrid="0">
      <p:cViewPr varScale="1">
        <p:scale>
          <a:sx n="137" d="100"/>
          <a:sy n="137" d="100"/>
        </p:scale>
        <p:origin x="712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c013e9c0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c013e9c0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c013e9c0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c013e9c0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c013e9c0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c013e9c0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626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430e6bdd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430e6bdd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bf09af87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bf09af87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bf09af87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bf09af87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c013e9c0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c013e9c0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bf09af87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bf09af87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bf09af87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bf09af87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bf09af87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bf09af87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625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c013e9c0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c013e9c0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411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xdesign.cc/how-netflix-does-a-b-testing-87df9f9bf57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udacity.com/course/data-analyst-nanodegree--nd002" TargetMode="External"/><Relationship Id="rId5" Type="http://schemas.openxmlformats.org/officeDocument/2006/relationships/hyperlink" Target="https://conversionsciences.com/ab-testing-statistics/" TargetMode="External"/><Relationship Id="rId4" Type="http://schemas.openxmlformats.org/officeDocument/2006/relationships/hyperlink" Target="https://kojinoshiba.com/causal%20inference/theory-behind-ab-testin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 descr="Component Detail"/>
          <p:cNvPicPr preferRelativeResize="0"/>
          <p:nvPr/>
        </p:nvPicPr>
        <p:blipFill rotWithShape="1">
          <a:blip r:embed="rId4">
            <a:alphaModFix/>
          </a:blip>
          <a:srcRect t="3655" b="20500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 descr="Portrait-oriented black smaptphone"/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138" name="Google Shape;138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Causal Inference and AB Testing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Raja Harsha Chinta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Norfolk Data Science Meetup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 18, 2019</a:t>
            </a:r>
            <a:endParaRPr/>
          </a:p>
        </p:txBody>
      </p:sp>
      <p:pic>
        <p:nvPicPr>
          <p:cNvPr id="140" name="Google Shape;140;p17" descr="Mobile View"/>
          <p:cNvPicPr preferRelativeResize="0"/>
          <p:nvPr/>
        </p:nvPicPr>
        <p:blipFill rotWithShape="1">
          <a:blip r:embed="rId6">
            <a:alphaModFix/>
          </a:blip>
          <a:srcRect l="-384" r="23473" b="16352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AEE3FB-0AA6-F740-A2BE-3B5760FC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26" y="1015650"/>
            <a:ext cx="2417522" cy="3409838"/>
          </a:xfrm>
          <a:prstGeom prst="rect">
            <a:avLst/>
          </a:prstGeom>
        </p:spPr>
      </p:pic>
      <p:sp>
        <p:nvSpPr>
          <p:cNvPr id="226" name="Google Shape;226;p30"/>
          <p:cNvSpPr txBox="1">
            <a:spLocks noGrp="1"/>
          </p:cNvSpPr>
          <p:nvPr>
            <p:ph type="body" idx="1"/>
          </p:nvPr>
        </p:nvSpPr>
        <p:spPr>
          <a:xfrm>
            <a:off x="751979" y="1176794"/>
            <a:ext cx="5068376" cy="3280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70000"/>
              </a:lnSpc>
              <a:spcAft>
                <a:spcPts val="2200"/>
              </a:spcAft>
            </a:pPr>
            <a:r>
              <a:rPr lang="en-US" sz="1400" dirty="0">
                <a:solidFill>
                  <a:srgbClr val="4F4F4F"/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Hypothesis Testing and Confidence Intervals allow us to use only sample data to draw conclusions about entire population.</a:t>
            </a:r>
          </a:p>
          <a:p>
            <a:pPr marL="285750" indent="-285750">
              <a:lnSpc>
                <a:spcPct val="170000"/>
              </a:lnSpc>
              <a:spcAft>
                <a:spcPts val="2200"/>
              </a:spcAft>
            </a:pPr>
            <a:r>
              <a:rPr lang="en-US" b="1" dirty="0">
                <a:highlight>
                  <a:srgbClr val="FFFFFF"/>
                </a:highlight>
              </a:rPr>
              <a:t>p-value </a:t>
            </a:r>
            <a:r>
              <a:rPr lang="en-US" dirty="0">
                <a:highlight>
                  <a:srgbClr val="FFFFFF"/>
                </a:highlight>
              </a:rPr>
              <a:t>is </a:t>
            </a:r>
            <a:r>
              <a:rPr lang="en-US" sz="1400" dirty="0">
                <a:solidFill>
                  <a:srgbClr val="4F4F4F"/>
                </a:solidFill>
                <a:highlight>
                  <a:srgbClr val="FFFFFF"/>
                </a:highlight>
                <a:latin typeface="Arial"/>
                <a:cs typeface="Arial"/>
              </a:rPr>
              <a:t>the probability of observing your statistic if the null hypothesis is true.</a:t>
            </a:r>
          </a:p>
          <a:p>
            <a:pPr marL="285750" indent="-285750">
              <a:lnSpc>
                <a:spcPct val="170000"/>
              </a:lnSpc>
              <a:spcAft>
                <a:spcPts val="2200"/>
              </a:spcAft>
            </a:pPr>
            <a:r>
              <a:rPr lang="en-US" sz="1400" dirty="0">
                <a:highlight>
                  <a:srgbClr val="FFFFFF"/>
                </a:highlight>
              </a:rPr>
              <a:t>H0 ​ is true before you collect any data.</a:t>
            </a:r>
            <a:endParaRPr lang="en-US" sz="1600" dirty="0">
              <a:solidFill>
                <a:srgbClr val="4F4F4F"/>
              </a:solidFill>
              <a:highlight>
                <a:srgbClr val="FFFFFF"/>
              </a:highlight>
              <a:latin typeface="Arial"/>
              <a:cs typeface="Arial"/>
              <a:sym typeface="Arial"/>
            </a:endParaRPr>
          </a:p>
          <a:p>
            <a:pPr marL="285750" indent="-285750">
              <a:lnSpc>
                <a:spcPct val="170000"/>
              </a:lnSpc>
              <a:spcAft>
                <a:spcPts val="2200"/>
              </a:spcAft>
            </a:pPr>
            <a:r>
              <a:rPr lang="en-US" sz="1400" i="1" dirty="0">
                <a:highlight>
                  <a:srgbClr val="FFFFFF"/>
                </a:highlight>
              </a:rPr>
              <a:t>H</a:t>
            </a:r>
            <a:r>
              <a:rPr lang="en-US" sz="1400" dirty="0">
                <a:highlight>
                  <a:srgbClr val="FFFFFF"/>
                </a:highlight>
              </a:rPr>
              <a:t>1​ is what we would like to prove to be true.</a:t>
            </a:r>
            <a:endParaRPr lang="en-US" sz="1600" dirty="0">
              <a:solidFill>
                <a:srgbClr val="4F4F4F"/>
              </a:solidFill>
              <a:highlight>
                <a:srgbClr val="FFFFFF"/>
              </a:highlight>
              <a:latin typeface="Arial"/>
              <a:cs typeface="Arial"/>
              <a:sym typeface="Arial"/>
            </a:endParaRPr>
          </a:p>
          <a:p>
            <a:pPr marL="285750" indent="-285750">
              <a:lnSpc>
                <a:spcPct val="170000"/>
              </a:lnSpc>
              <a:spcAft>
                <a:spcPts val="2200"/>
              </a:spcAft>
            </a:pPr>
            <a:endParaRPr lang="en" sz="1400" dirty="0">
              <a:solidFill>
                <a:srgbClr val="4F4F4F"/>
              </a:solidFill>
              <a:highlight>
                <a:srgbClr val="FFFFFF"/>
              </a:highlight>
              <a:latin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2200"/>
              </a:spcAft>
              <a:buNone/>
            </a:pPr>
            <a:endParaRPr sz="1400" dirty="0">
              <a:solidFill>
                <a:srgbClr val="4F4F4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729450" y="4804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Hypothesis Tests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>
            <a:spLocks noGrp="1"/>
          </p:cNvSpPr>
          <p:nvPr>
            <p:ph type="title"/>
          </p:nvPr>
        </p:nvSpPr>
        <p:spPr>
          <a:xfrm>
            <a:off x="724950" y="443703"/>
            <a:ext cx="37749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Test Errors</a:t>
            </a:r>
            <a:endParaRPr sz="2400" dirty="0"/>
          </a:p>
        </p:txBody>
      </p:sp>
      <p:sp>
        <p:nvSpPr>
          <p:cNvPr id="220" name="Google Shape;220;p29"/>
          <p:cNvSpPr txBox="1">
            <a:spLocks noGrp="1"/>
          </p:cNvSpPr>
          <p:nvPr>
            <p:ph type="subTitle" idx="1"/>
          </p:nvPr>
        </p:nvSpPr>
        <p:spPr>
          <a:xfrm>
            <a:off x="774910" y="1343812"/>
            <a:ext cx="3506139" cy="30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400" b="1" dirty="0">
              <a:solidFill>
                <a:srgbClr val="4F4F4F"/>
              </a:solidFill>
              <a:latin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4F4F4F"/>
                </a:solidFill>
                <a:latin typeface="Arial"/>
                <a:cs typeface="Arial"/>
                <a:sym typeface="Arial"/>
              </a:rPr>
              <a:t>Type I errors - False Positives</a:t>
            </a:r>
            <a:endParaRPr sz="1400" b="1" dirty="0">
              <a:solidFill>
                <a:srgbClr val="4F4F4F"/>
              </a:solidFill>
              <a:latin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4F4F4F"/>
                </a:solidFill>
                <a:latin typeface="Arial"/>
                <a:cs typeface="Arial"/>
                <a:sym typeface="Arial"/>
              </a:rPr>
              <a:t>Deciding Alternative Hypothesis is True when Null Hypothesis is True</a:t>
            </a:r>
            <a:endParaRPr sz="1400" dirty="0">
              <a:solidFill>
                <a:srgbClr val="4F4F4F"/>
              </a:solidFill>
              <a:latin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rgbClr val="4F4F4F"/>
              </a:solidFill>
              <a:latin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4F4F4F"/>
                </a:solidFill>
                <a:latin typeface="Arial"/>
                <a:cs typeface="Arial"/>
                <a:sym typeface="Arial"/>
              </a:rPr>
              <a:t>Type 2 errors - False Negatives</a:t>
            </a:r>
            <a:endParaRPr sz="1400" b="1" dirty="0">
              <a:solidFill>
                <a:srgbClr val="4F4F4F"/>
              </a:solidFill>
              <a:latin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 dirty="0">
                <a:solidFill>
                  <a:srgbClr val="4F4F4F"/>
                </a:solidFill>
                <a:latin typeface="Arial"/>
                <a:cs typeface="Arial"/>
                <a:sym typeface="Arial"/>
              </a:rPr>
              <a:t>Deciding Null Hypothesis is True when Alternative is True.</a:t>
            </a:r>
            <a:endParaRPr sz="1400" dirty="0">
              <a:solidFill>
                <a:srgbClr val="4F4F4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000" y="1039050"/>
            <a:ext cx="3936476" cy="326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>
            <a:spLocks noGrp="1"/>
          </p:cNvSpPr>
          <p:nvPr>
            <p:ph type="title"/>
          </p:nvPr>
        </p:nvSpPr>
        <p:spPr>
          <a:xfrm>
            <a:off x="656298" y="535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A/B Test</a:t>
            </a:r>
            <a:endParaRPr dirty="0"/>
          </a:p>
        </p:txBody>
      </p:sp>
      <p:sp>
        <p:nvSpPr>
          <p:cNvPr id="240" name="Google Shape;240;p32"/>
          <p:cNvSpPr txBox="1">
            <a:spLocks noGrp="1"/>
          </p:cNvSpPr>
          <p:nvPr>
            <p:ph type="body" idx="1"/>
          </p:nvPr>
        </p:nvSpPr>
        <p:spPr>
          <a:xfrm>
            <a:off x="727650" y="14412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A/B tests are used to test changes on a environment by running an experiment where: </a:t>
            </a: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4F4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lnSpc>
                <a:spcPct val="170000"/>
              </a:lnSpc>
            </a:pPr>
            <a:r>
              <a:rPr lang="en" sz="1200" dirty="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" sz="1200" b="1" dirty="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control group </a:t>
            </a:r>
            <a:r>
              <a:rPr lang="en" sz="1200" dirty="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sees the old version, while the </a:t>
            </a:r>
            <a:r>
              <a:rPr lang="en" sz="1200" b="1" dirty="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experiment group</a:t>
            </a:r>
            <a:r>
              <a:rPr lang="en" sz="1200" dirty="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 sees the new version. </a:t>
            </a:r>
          </a:p>
          <a:p>
            <a:pPr marL="171450" indent="-171450">
              <a:lnSpc>
                <a:spcPct val="170000"/>
              </a:lnSpc>
            </a:pPr>
            <a:r>
              <a:rPr lang="en" sz="1200" dirty="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" sz="1200" b="1" dirty="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metric</a:t>
            </a:r>
            <a:r>
              <a:rPr lang="en" sz="1200" dirty="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 is then chosen to measure the level of engagement from users in each group. </a:t>
            </a: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4F4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indent="-171450">
              <a:lnSpc>
                <a:spcPct val="170000"/>
              </a:lnSpc>
            </a:pPr>
            <a:r>
              <a:rPr lang="en-US" sz="1200" dirty="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A/B testing is very much like hypothesis testing with the following hypotheses:</a:t>
            </a:r>
          </a:p>
          <a:p>
            <a:pPr marL="457200" lvl="0" indent="-304800" algn="l" rtl="0">
              <a:lnSpc>
                <a:spcPct val="170000"/>
              </a:lnSpc>
              <a:spcBef>
                <a:spcPts val="1100"/>
              </a:spcBef>
              <a:spcAft>
                <a:spcPts val="0"/>
              </a:spcAft>
              <a:buClr>
                <a:srgbClr val="4F4F4F"/>
              </a:buClr>
              <a:buSzPts val="1200"/>
              <a:buFont typeface="Arial"/>
              <a:buChar char="●"/>
            </a:pPr>
            <a:r>
              <a:rPr lang="en-US" sz="1200" b="1" dirty="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Null Hypothesis:</a:t>
            </a:r>
            <a:r>
              <a:rPr lang="en-US" sz="1200" dirty="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 The new version is no better, or even worse, than the old version</a:t>
            </a:r>
          </a:p>
          <a:p>
            <a:pPr marL="457200" lvl="0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200"/>
              <a:buFont typeface="Arial"/>
              <a:buChar char="●"/>
            </a:pPr>
            <a:r>
              <a:rPr lang="en" sz="1200" b="1" dirty="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Alternative Hypothesis:</a:t>
            </a:r>
            <a:r>
              <a:rPr lang="en" sz="1200" dirty="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 The new version is better than the old version</a:t>
            </a:r>
            <a:endParaRPr sz="1200" dirty="0">
              <a:solidFill>
                <a:srgbClr val="4F4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22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727650" y="54141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Drawbacks</a:t>
            </a:r>
            <a:endParaRPr dirty="0"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1"/>
          </p:nvPr>
        </p:nvSpPr>
        <p:spPr>
          <a:xfrm>
            <a:off x="727650" y="1402219"/>
            <a:ext cx="8014014" cy="30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</a:pPr>
            <a:r>
              <a:rPr lang="en" sz="1400" b="1" dirty="0"/>
              <a:t>Novelty effect </a:t>
            </a:r>
            <a:r>
              <a:rPr lang="en" sz="1400" dirty="0"/>
              <a:t>and </a:t>
            </a:r>
            <a:r>
              <a:rPr lang="en" sz="1400" b="1" dirty="0"/>
              <a:t>change aversion </a:t>
            </a:r>
            <a:r>
              <a:rPr lang="en" sz="1400" dirty="0"/>
              <a:t>when existing users first experience a change.</a:t>
            </a:r>
            <a:endParaRPr sz="1400" dirty="0"/>
          </a:p>
          <a:p>
            <a:pPr marL="285750" indent="-285750">
              <a:lnSpc>
                <a:spcPct val="150000"/>
              </a:lnSpc>
              <a:spcBef>
                <a:spcPts val="1600"/>
              </a:spcBef>
            </a:pPr>
            <a:r>
              <a:rPr lang="en" sz="1400" dirty="0"/>
              <a:t>Require </a:t>
            </a:r>
            <a:r>
              <a:rPr lang="en" sz="1400" b="1" dirty="0"/>
              <a:t>sufficient traffic </a:t>
            </a:r>
            <a:r>
              <a:rPr lang="en" sz="1400" dirty="0"/>
              <a:t>and </a:t>
            </a:r>
            <a:r>
              <a:rPr lang="en" sz="1400" b="1" dirty="0"/>
              <a:t>conversions</a:t>
            </a:r>
            <a:r>
              <a:rPr lang="en" sz="1400" dirty="0"/>
              <a:t> to have significant and repeatable results.</a:t>
            </a:r>
            <a:endParaRPr sz="1400" dirty="0"/>
          </a:p>
          <a:p>
            <a:pPr marL="285750" indent="-285750">
              <a:lnSpc>
                <a:spcPct val="150000"/>
              </a:lnSpc>
              <a:spcBef>
                <a:spcPts val="1600"/>
              </a:spcBef>
            </a:pPr>
            <a:r>
              <a:rPr lang="en" sz="1400" dirty="0"/>
              <a:t>Sometimes require </a:t>
            </a:r>
            <a:r>
              <a:rPr lang="en" sz="1400" b="1" dirty="0"/>
              <a:t>long duration </a:t>
            </a:r>
            <a:r>
              <a:rPr lang="en" sz="1400" dirty="0"/>
              <a:t>of experimentation due to </a:t>
            </a:r>
            <a:r>
              <a:rPr lang="en" sz="1400" b="1" dirty="0"/>
              <a:t>seasonal changes</a:t>
            </a:r>
            <a:r>
              <a:rPr lang="en" sz="1400" dirty="0"/>
              <a:t>. </a:t>
            </a:r>
            <a:endParaRPr sz="1400" dirty="0"/>
          </a:p>
          <a:p>
            <a:pPr marL="285750" indent="-285750">
              <a:lnSpc>
                <a:spcPct val="150000"/>
              </a:lnSpc>
              <a:spcBef>
                <a:spcPts val="1600"/>
              </a:spcBef>
            </a:pPr>
            <a:r>
              <a:rPr lang="en" sz="1400" b="1" dirty="0"/>
              <a:t>Practical significance </a:t>
            </a:r>
            <a:r>
              <a:rPr lang="en" sz="1400" dirty="0"/>
              <a:t>of a conversion rate (the cost of launching a new features vs gain).</a:t>
            </a:r>
            <a:endParaRPr sz="1400" dirty="0"/>
          </a:p>
          <a:p>
            <a:pPr marL="285750" indent="-28575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" sz="1400" dirty="0"/>
              <a:t>Consistency among test subjects in the control and experimental group (</a:t>
            </a:r>
            <a:r>
              <a:rPr lang="en" sz="1400" b="1" dirty="0"/>
              <a:t>Simpson’s Paradox</a:t>
            </a:r>
            <a:r>
              <a:rPr lang="en" sz="1400" dirty="0"/>
              <a:t>).</a:t>
            </a:r>
            <a:endParaRPr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000"/>
              </a:spcAft>
            </a:pPr>
            <a:r>
              <a:rPr lang="en-US" dirty="0">
                <a:hlinkClick r:id="rId3" tooltip="https://uxdesign.cc/how-netflix-does-a-b-testing-87df9f9bf57c"/>
              </a:rPr>
              <a:t>https://uxdesign.cc/how-netflix-does-a-b-testing-87df9f9bf57c</a:t>
            </a:r>
            <a:endParaRPr lang="en-US" dirty="0"/>
          </a:p>
          <a:p>
            <a:pPr marL="285750" indent="-285750">
              <a:spcAft>
                <a:spcPts val="1000"/>
              </a:spcAft>
            </a:pPr>
            <a:r>
              <a:rPr lang="en-US" dirty="0">
                <a:hlinkClick r:id="rId4" tooltip="https://kojinoshiba.com/causal%20inference/theory-behind-ab-testing/"/>
              </a:rPr>
              <a:t>https://kojinoshiba.com/causal%20inference/theory-behind-ab-testing/</a:t>
            </a:r>
            <a:endParaRPr lang="en-US" dirty="0"/>
          </a:p>
          <a:p>
            <a:pPr marL="285750" indent="-285750">
              <a:spcAft>
                <a:spcPts val="1000"/>
              </a:spcAft>
            </a:pPr>
            <a:r>
              <a:rPr lang="en-US" dirty="0">
                <a:hlinkClick r:id="rId5" tooltip="https://conversionsciences.com/ab-testing-statistics/"/>
              </a:rPr>
              <a:t>https://conversionsciences.com/ab-testing-statistics/</a:t>
            </a:r>
            <a:endParaRPr lang="en-US" dirty="0"/>
          </a:p>
          <a:p>
            <a:pPr marL="285750" indent="-285750">
              <a:spcAft>
                <a:spcPts val="1000"/>
              </a:spcAft>
            </a:pPr>
            <a:r>
              <a:rPr lang="en-US" dirty="0">
                <a:hlinkClick r:id="rId6"/>
              </a:rPr>
              <a:t>https://www.udacity.com/course/data-analyst-nanodegree--nd002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>
            <a:spLocks noGrp="1"/>
          </p:cNvSpPr>
          <p:nvPr>
            <p:ph type="title"/>
          </p:nvPr>
        </p:nvSpPr>
        <p:spPr>
          <a:xfrm>
            <a:off x="2996789" y="23041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Thank you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151143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724950" y="497375"/>
            <a:ext cx="37749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Probability &amp; Statistics</a:t>
            </a:r>
            <a:endParaRPr sz="2400"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1"/>
          </p:nvPr>
        </p:nvSpPr>
        <p:spPr>
          <a:xfrm>
            <a:off x="801150" y="1667825"/>
            <a:ext cx="3300900" cy="27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Probability is used to make prediction of future events. </a:t>
            </a:r>
            <a:endParaRPr sz="140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Statistics is used to analyze events to understand the causes.  </a:t>
            </a:r>
            <a:endParaRPr sz="1400"/>
          </a:p>
        </p:txBody>
      </p:sp>
      <p:pic>
        <p:nvPicPr>
          <p:cNvPr id="147" name="Google Shape;1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450" y="916725"/>
            <a:ext cx="3668974" cy="33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24950" y="497375"/>
            <a:ext cx="37749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Binomial Distribution</a:t>
            </a:r>
            <a:endParaRPr sz="2400"/>
          </a:p>
        </p:txBody>
      </p:sp>
      <p:sp>
        <p:nvSpPr>
          <p:cNvPr id="153" name="Google Shape;153;p19"/>
          <p:cNvSpPr txBox="1">
            <a:spLocks noGrp="1"/>
          </p:cNvSpPr>
          <p:nvPr>
            <p:ph type="subTitle" idx="1"/>
          </p:nvPr>
        </p:nvSpPr>
        <p:spPr>
          <a:xfrm>
            <a:off x="410850" y="1591625"/>
            <a:ext cx="4000500" cy="30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Probability of a string of independent events with two outcomes each.</a:t>
            </a: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dirty="0"/>
              <a:t>Ex: Probability of 3 heads </a:t>
            </a:r>
            <a:r>
              <a:rPr lang="en-US" sz="1300" dirty="0"/>
              <a:t>occurring</a:t>
            </a:r>
            <a:r>
              <a:rPr lang="en" sz="1300" dirty="0"/>
              <a:t> in 10 flips.</a:t>
            </a:r>
            <a:endParaRPr sz="130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dirty="0"/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Shows up in a lot of modeling techniques and explain outcome with 2 possible events. Example: Logistic Regression</a:t>
            </a:r>
            <a:endParaRPr sz="1300" dirty="0"/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575" y="1526450"/>
            <a:ext cx="4000500" cy="685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5" name="Google Shape;155;p19"/>
          <p:cNvSpPr txBox="1"/>
          <p:nvPr/>
        </p:nvSpPr>
        <p:spPr>
          <a:xfrm>
            <a:off x="4896575" y="2503025"/>
            <a:ext cx="3883800" cy="24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Where..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is number of “</a:t>
            </a:r>
            <a:r>
              <a:rPr lang="en" b="1">
                <a:latin typeface="Lato"/>
                <a:ea typeface="Lato"/>
                <a:cs typeface="Lato"/>
                <a:sym typeface="Lato"/>
              </a:rPr>
              <a:t>events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”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is the number of “</a:t>
            </a:r>
            <a:r>
              <a:rPr lang="en" b="1">
                <a:latin typeface="Lato"/>
                <a:ea typeface="Lato"/>
                <a:cs typeface="Lato"/>
                <a:sym typeface="Lato"/>
              </a:rPr>
              <a:t>successes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”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is the probability of “</a:t>
            </a:r>
            <a:r>
              <a:rPr lang="en" b="1">
                <a:latin typeface="Lato"/>
                <a:ea typeface="Lato"/>
                <a:cs typeface="Lato"/>
                <a:sym typeface="Lato"/>
              </a:rPr>
              <a:t>success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”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>
            <a:spLocks noGrp="1"/>
          </p:cNvSpPr>
          <p:nvPr>
            <p:ph type="title"/>
          </p:nvPr>
        </p:nvSpPr>
        <p:spPr>
          <a:xfrm>
            <a:off x="724950" y="497375"/>
            <a:ext cx="37749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Conditional Probability</a:t>
            </a:r>
            <a:endParaRPr sz="2400"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1"/>
          </p:nvPr>
        </p:nvSpPr>
        <p:spPr>
          <a:xfrm>
            <a:off x="572549" y="1439225"/>
            <a:ext cx="3774899" cy="30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Often events are not independent and outcome of one event depends on an earlier event.</a:t>
            </a: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 b="1" dirty="0"/>
              <a:t>Bayes Rule: </a:t>
            </a:r>
            <a:r>
              <a:rPr lang="en" sz="1400" dirty="0"/>
              <a:t>Describes the probability of an event, based on prior knowledge of conditions that might be related to the event.</a:t>
            </a:r>
            <a:endParaRPr sz="1400" dirty="0"/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013" y="1512025"/>
            <a:ext cx="2314575" cy="704850"/>
          </a:xfrm>
          <a:prstGeom prst="rect">
            <a:avLst/>
          </a:prstGeom>
          <a:noFill/>
          <a:ln>
            <a:noFill/>
          </a:ln>
          <a:effectLst>
            <a:outerShdw blurRad="57150" dist="28575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9988" y="3050388"/>
            <a:ext cx="2324622" cy="671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724950" y="497375"/>
            <a:ext cx="37749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Metrics</a:t>
            </a:r>
            <a:endParaRPr sz="2400"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1"/>
          </p:nvPr>
        </p:nvSpPr>
        <p:spPr>
          <a:xfrm>
            <a:off x="572550" y="1439225"/>
            <a:ext cx="3569700" cy="30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Population</a:t>
            </a:r>
            <a:r>
              <a:rPr lang="en" sz="1400"/>
              <a:t> - 21 Students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Sample</a:t>
            </a:r>
            <a:r>
              <a:rPr lang="en" sz="1400"/>
              <a:t> - 5 Students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Statistic</a:t>
            </a:r>
            <a:r>
              <a:rPr lang="en" sz="1400"/>
              <a:t> - 20% Drink Coffee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Parameter</a:t>
            </a:r>
            <a:r>
              <a:rPr lang="en" sz="1400"/>
              <a:t> - 71% Drink Coffee</a:t>
            </a:r>
            <a:endParaRPr sz="1400"/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3">
            <a:alphaModFix/>
          </a:blip>
          <a:srcRect l="12433" r="15530"/>
          <a:stretch/>
        </p:blipFill>
        <p:spPr>
          <a:xfrm>
            <a:off x="5155900" y="823300"/>
            <a:ext cx="3383549" cy="345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body" idx="1"/>
          </p:nvPr>
        </p:nvSpPr>
        <p:spPr>
          <a:xfrm>
            <a:off x="926246" y="1518969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 b="1" dirty="0"/>
              <a:t>Example: </a:t>
            </a:r>
            <a:r>
              <a:rPr lang="en" sz="1400" dirty="0"/>
              <a:t>A survey conducted across 100,000 students(Population)  where only 5000 responded(Sample) out of which 73%(Statistic) of responded that they will drink coffee. </a:t>
            </a:r>
            <a:endParaRPr sz="1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Any information we explain about these 5000 responses is Descriptive statistics.</a:t>
            </a:r>
            <a:endParaRPr sz="1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Information that we conclude from the Sample data towards the Population is Inferential statistics.</a:t>
            </a:r>
            <a:endParaRPr sz="1400" dirty="0"/>
          </a:p>
        </p:txBody>
      </p:sp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745352" y="607666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Descriptive and Inferential Stats.</a:t>
            </a:r>
            <a:endParaRPr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724950" y="497375"/>
            <a:ext cx="37749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Normal Distribution</a:t>
            </a:r>
            <a:endParaRPr sz="2400"/>
          </a:p>
        </p:txBody>
      </p:sp>
      <p:sp>
        <p:nvSpPr>
          <p:cNvPr id="170" name="Google Shape;170;p21"/>
          <p:cNvSpPr txBox="1"/>
          <p:nvPr/>
        </p:nvSpPr>
        <p:spPr>
          <a:xfrm>
            <a:off x="4896575" y="2503025"/>
            <a:ext cx="3883800" cy="24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Where..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3BD274-505A-5041-8F68-60A9393F0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1" r="8702"/>
          <a:stretch/>
        </p:blipFill>
        <p:spPr>
          <a:xfrm>
            <a:off x="1461044" y="1439225"/>
            <a:ext cx="5572763" cy="31435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>
            <a:spLocks noGrp="1"/>
          </p:cNvSpPr>
          <p:nvPr>
            <p:ph type="title"/>
          </p:nvPr>
        </p:nvSpPr>
        <p:spPr>
          <a:xfrm>
            <a:off x="724950" y="409913"/>
            <a:ext cx="3774900" cy="5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Sampling Distribution &amp; Bootstrapping </a:t>
            </a:r>
            <a:endParaRPr sz="2000" dirty="0"/>
          </a:p>
        </p:txBody>
      </p:sp>
      <p:sp>
        <p:nvSpPr>
          <p:cNvPr id="189" name="Google Shape;189;p24"/>
          <p:cNvSpPr txBox="1">
            <a:spLocks noGrp="1"/>
          </p:cNvSpPr>
          <p:nvPr>
            <p:ph type="subTitle" idx="1"/>
          </p:nvPr>
        </p:nvSpPr>
        <p:spPr>
          <a:xfrm>
            <a:off x="572549" y="1192736"/>
            <a:ext cx="3774899" cy="30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70000"/>
              </a:lnSpc>
              <a:spcBef>
                <a:spcPts val="400"/>
              </a:spcBef>
              <a:spcAft>
                <a:spcPts val="0"/>
              </a:spcAft>
              <a:buClr>
                <a:srgbClr val="4F4F4F"/>
              </a:buClr>
              <a:buSzPts val="1200"/>
              <a:buFont typeface="Arial"/>
              <a:buChar char="●"/>
            </a:pPr>
            <a:r>
              <a:rPr lang="en" sz="1200" b="1" dirty="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Sampling Distributions</a:t>
            </a:r>
            <a:r>
              <a:rPr lang="en" sz="1200" dirty="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 are the distribution of a statistic. There are imp. </a:t>
            </a:r>
            <a:r>
              <a:rPr lang="en-US" sz="1200" dirty="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methods</a:t>
            </a:r>
            <a:r>
              <a:rPr lang="en" sz="1200" dirty="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 below.</a:t>
            </a:r>
          </a:p>
          <a:p>
            <a:pPr marL="457200" lvl="0" indent="-304800" algn="l" rtl="0">
              <a:lnSpc>
                <a:spcPct val="170000"/>
              </a:lnSpc>
              <a:spcBef>
                <a:spcPts val="400"/>
              </a:spcBef>
              <a:spcAft>
                <a:spcPts val="0"/>
              </a:spcAft>
              <a:buClr>
                <a:srgbClr val="4F4F4F"/>
              </a:buClr>
              <a:buSzPts val="1200"/>
              <a:buFont typeface="Arial"/>
              <a:buChar char="●"/>
            </a:pPr>
            <a:endParaRPr lang="en" sz="1200" dirty="0">
              <a:solidFill>
                <a:srgbClr val="4F4F4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317500">
              <a:lnSpc>
                <a:spcPct val="170000"/>
              </a:lnSpc>
              <a:spcBef>
                <a:spcPts val="1000"/>
              </a:spcBef>
              <a:buClr>
                <a:srgbClr val="4F4F4F"/>
              </a:buClr>
              <a:buSzPts val="1400"/>
              <a:buFont typeface="Arial"/>
              <a:buChar char="●"/>
            </a:pPr>
            <a:r>
              <a:rPr lang="en-US" sz="1200" b="1" dirty="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Bootstrapping</a:t>
            </a:r>
            <a:r>
              <a:rPr lang="en-US" sz="1200" dirty="0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rPr>
              <a:t> is a technique where we sample from a group with replacement to simulate the creation of sampling distribution and gain more understanding of statistic.</a:t>
            </a:r>
          </a:p>
          <a:p>
            <a:pPr lvl="0" indent="-317500">
              <a:lnSpc>
                <a:spcPct val="170000"/>
              </a:lnSpc>
              <a:spcBef>
                <a:spcPts val="1000"/>
              </a:spcBef>
              <a:buClr>
                <a:srgbClr val="4F4F4F"/>
              </a:buClr>
              <a:buSzPts val="1400"/>
              <a:buFont typeface="Arial"/>
              <a:buChar char="●"/>
            </a:pPr>
            <a:endParaRPr lang="en-US" sz="1200" dirty="0">
              <a:solidFill>
                <a:srgbClr val="4F4F4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317500">
              <a:lnSpc>
                <a:spcPct val="170000"/>
              </a:lnSpc>
              <a:buClr>
                <a:srgbClr val="4F4F4F"/>
              </a:buClr>
              <a:buSzPts val="1400"/>
              <a:buFont typeface="Arial"/>
              <a:buChar char="●"/>
            </a:pPr>
            <a:r>
              <a:rPr lang="en-US" sz="1200" dirty="0">
                <a:solidFill>
                  <a:srgbClr val="4F4F4F"/>
                </a:solidFill>
                <a:latin typeface="Arial"/>
                <a:cs typeface="Arial"/>
                <a:sym typeface="Arial"/>
              </a:rPr>
              <a:t>Used in Random Forest’ and ‘Stochastic Gradient Descent.’</a:t>
            </a:r>
          </a:p>
          <a:p>
            <a:pPr marL="457200" lvl="0" indent="-304800" algn="l" rtl="0">
              <a:lnSpc>
                <a:spcPct val="170000"/>
              </a:lnSpc>
              <a:spcBef>
                <a:spcPts val="400"/>
              </a:spcBef>
              <a:spcAft>
                <a:spcPts val="0"/>
              </a:spcAft>
              <a:buClr>
                <a:srgbClr val="4F4F4F"/>
              </a:buClr>
              <a:buSzPts val="1200"/>
              <a:buFont typeface="Arial"/>
              <a:buChar char="●"/>
            </a:pPr>
            <a:endParaRPr sz="1200" dirty="0">
              <a:solidFill>
                <a:srgbClr val="4F4F4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200"/>
              <a:buFont typeface="Arial"/>
              <a:buChar char="●"/>
            </a:pPr>
            <a:endParaRPr sz="1200" b="1" dirty="0">
              <a:solidFill>
                <a:srgbClr val="4F4F4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925" y="1036800"/>
            <a:ext cx="3057565" cy="3069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4704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>
            <a:spLocks noGrp="1"/>
          </p:cNvSpPr>
          <p:nvPr>
            <p:ph type="body" idx="1"/>
          </p:nvPr>
        </p:nvSpPr>
        <p:spPr>
          <a:xfrm>
            <a:off x="736075" y="1193994"/>
            <a:ext cx="7925100" cy="34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rgbClr val="4F4F4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do we use sample distributions to infer the parameter value?</a:t>
            </a:r>
          </a:p>
          <a:p>
            <a:pPr marL="457200" lvl="0" indent="-3175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Char char="●"/>
            </a:pPr>
            <a:endParaRPr lang="en" sz="1400" dirty="0">
              <a:solidFill>
                <a:srgbClr val="4F4F4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rgbClr val="4F4F4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By finding the statistic that best estimates our parameter of interest (sample mean here) and creating a sampling distribution we can build a confidence interval.</a:t>
            </a:r>
          </a:p>
          <a:p>
            <a:pPr marL="457200" lvl="0" indent="-3175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Char char="●"/>
            </a:pPr>
            <a:endParaRPr sz="1400" dirty="0">
              <a:solidFill>
                <a:srgbClr val="4F4F4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Char char="●"/>
            </a:pPr>
            <a:r>
              <a:rPr lang="en" sz="1400" dirty="0">
                <a:solidFill>
                  <a:srgbClr val="4F4F4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Bootstrapping is the most effective method for sampling and calculating CI.</a:t>
            </a:r>
            <a:endParaRPr sz="1400" dirty="0">
              <a:solidFill>
                <a:srgbClr val="4F4F4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7"/>
          <p:cNvSpPr txBox="1">
            <a:spLocks noGrp="1"/>
          </p:cNvSpPr>
          <p:nvPr>
            <p:ph type="title"/>
          </p:nvPr>
        </p:nvSpPr>
        <p:spPr>
          <a:xfrm>
            <a:off x="729450" y="4804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Confidence Intervals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814CB6-44B3-014C-81A5-D79644205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" t="11286" r="1217" b="13748"/>
          <a:stretch/>
        </p:blipFill>
        <p:spPr>
          <a:xfrm>
            <a:off x="1200646" y="3570133"/>
            <a:ext cx="6663193" cy="144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43314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622</Words>
  <Application>Microsoft Macintosh PowerPoint</Application>
  <PresentationFormat>On-screen Show (16:9)</PresentationFormat>
  <Paragraphs>85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Raleway</vt:lpstr>
      <vt:lpstr>Arial</vt:lpstr>
      <vt:lpstr>Lato</vt:lpstr>
      <vt:lpstr>Streamline</vt:lpstr>
      <vt:lpstr>Causal Inference and AB Testing </vt:lpstr>
      <vt:lpstr>Probability &amp; Statistics</vt:lpstr>
      <vt:lpstr>Binomial Distribution</vt:lpstr>
      <vt:lpstr>Conditional Probability</vt:lpstr>
      <vt:lpstr>Metrics</vt:lpstr>
      <vt:lpstr>Descriptive and Inferential Stats.</vt:lpstr>
      <vt:lpstr>Normal Distribution</vt:lpstr>
      <vt:lpstr>Sampling Distribution &amp; Bootstrapping </vt:lpstr>
      <vt:lpstr>Confidence Intervals</vt:lpstr>
      <vt:lpstr>Hypothesis Tests</vt:lpstr>
      <vt:lpstr>Test Errors</vt:lpstr>
      <vt:lpstr>A/B Test</vt:lpstr>
      <vt:lpstr>Drawbacks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 Inference and AB Testing </dc:title>
  <cp:lastModifiedBy>Chinta, Raja Harsha</cp:lastModifiedBy>
  <cp:revision>11</cp:revision>
  <dcterms:modified xsi:type="dcterms:W3CDTF">2019-06-19T13:02:21Z</dcterms:modified>
</cp:coreProperties>
</file>